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70" r:id="rId2"/>
    <p:sldId id="287" r:id="rId3"/>
    <p:sldId id="293" r:id="rId4"/>
    <p:sldId id="310" r:id="rId5"/>
    <p:sldId id="311" r:id="rId6"/>
    <p:sldId id="318" r:id="rId7"/>
    <p:sldId id="312" r:id="rId8"/>
    <p:sldId id="294" r:id="rId9"/>
    <p:sldId id="317" r:id="rId10"/>
    <p:sldId id="302" r:id="rId11"/>
    <p:sldId id="301" r:id="rId12"/>
    <p:sldId id="303" r:id="rId13"/>
    <p:sldId id="316" r:id="rId14"/>
    <p:sldId id="300" r:id="rId15"/>
    <p:sldId id="295" r:id="rId16"/>
    <p:sldId id="296" r:id="rId17"/>
    <p:sldId id="291" r:id="rId18"/>
    <p:sldId id="298" r:id="rId19"/>
    <p:sldId id="299" r:id="rId20"/>
    <p:sldId id="285" r:id="rId21"/>
    <p:sldId id="292" r:id="rId22"/>
    <p:sldId id="286" r:id="rId23"/>
    <p:sldId id="304" r:id="rId24"/>
    <p:sldId id="305" r:id="rId25"/>
    <p:sldId id="306" r:id="rId26"/>
    <p:sldId id="319" r:id="rId27"/>
    <p:sldId id="278" r:id="rId28"/>
    <p:sldId id="281" r:id="rId29"/>
    <p:sldId id="282" r:id="rId30"/>
    <p:sldId id="313" r:id="rId31"/>
    <p:sldId id="314" r:id="rId32"/>
    <p:sldId id="315" r:id="rId33"/>
    <p:sldId id="297" r:id="rId34"/>
    <p:sldId id="307" r:id="rId35"/>
    <p:sldId id="308" r:id="rId36"/>
    <p:sldId id="288" r:id="rId37"/>
    <p:sldId id="283" r:id="rId38"/>
    <p:sldId id="320" r:id="rId39"/>
    <p:sldId id="321" r:id="rId40"/>
    <p:sldId id="323" r:id="rId41"/>
    <p:sldId id="324" r:id="rId42"/>
    <p:sldId id="325" r:id="rId43"/>
    <p:sldId id="322" r:id="rId44"/>
    <p:sldId id="30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1275" autoAdjust="0"/>
  </p:normalViewPr>
  <p:slideViewPr>
    <p:cSldViewPr>
      <p:cViewPr varScale="1">
        <p:scale>
          <a:sx n="91" d="100"/>
          <a:sy n="91" d="100"/>
        </p:scale>
        <p:origin x="21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9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Population Stratification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val="4203883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see this?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0"/>
            <a:ext cx="556260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Haplotypes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haplotype</a:t>
            </a:r>
            <a:r>
              <a:rPr lang="en-US" dirty="0" smtClean="0"/>
              <a:t> is a group of genes or alleles inherited together from a parent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7848600" cy="51929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71600"/>
            <a:ext cx="7451695" cy="49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8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 and populations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81200"/>
            <a:ext cx="540067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50" y="1905000"/>
            <a:ext cx="54292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Emphasizing the problem of getting things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25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Chopsticks gene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81000"/>
            <a:ext cx="4330700" cy="49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5708" y="1778001"/>
            <a:ext cx="3528291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14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274638"/>
            <a:ext cx="3810000" cy="1143000"/>
          </a:xfrm>
        </p:spPr>
        <p:txBody>
          <a:bodyPr/>
          <a:lstStyle/>
          <a:p>
            <a:r>
              <a:rPr lang="en-US" dirty="0" smtClean="0"/>
              <a:t>Classic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381000"/>
            <a:ext cx="4238231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600200"/>
            <a:ext cx="3782714" cy="497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981200"/>
            <a:ext cx="3133578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4495800"/>
            <a:ext cx="3276600" cy="21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0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association not present in homogenous sample (table 4) and is collinear with ancestral heritage.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752600"/>
            <a:ext cx="4203700" cy="265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2053395"/>
            <a:ext cx="3135086" cy="4788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4267200"/>
            <a:ext cx="3060700" cy="23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87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With genome-wide data, problem appears in minor allele frequencies 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447800"/>
            <a:ext cx="6145708" cy="47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8428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5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814388"/>
            <a:ext cx="760095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about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going to talk about some analytical approaches that might be useful in working with heterogeneous groups.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31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this brief tutorial on general idea:</a:t>
            </a:r>
          </a:p>
          <a:p>
            <a:pPr lvl="1"/>
            <a:r>
              <a:rPr lang="en-US" dirty="0">
                <a:hlinkClick r:id="rId2"/>
              </a:rPr>
              <a:t>http://setosa.io/ev/principal-component-analysis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In context of genome-wide data, we are basically interested in identifying major sources of genetic variation. These end up having interesting properties.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ovembre.jpeg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93" r="-22493"/>
          <a:stretch>
            <a:fillRect/>
          </a:stretch>
        </p:blipFill>
        <p:spPr>
          <a:xfrm>
            <a:off x="-1" y="990600"/>
            <a:ext cx="9338041" cy="5135563"/>
          </a:xfrm>
        </p:spPr>
      </p:pic>
    </p:spTree>
    <p:extLst>
      <p:ext uri="{BB962C8B-B14F-4D97-AF65-F5344CB8AC3E}">
        <p14:creationId xmlns:p14="http://schemas.microsoft.com/office/powerpoint/2010/main" val="212401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vi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7" y="533400"/>
            <a:ext cx="7712893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6400800"/>
            <a:ext cx="342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Nelis</a:t>
            </a:r>
            <a:r>
              <a:rPr lang="en-US" dirty="0" smtClean="0"/>
              <a:t> et al.,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3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Components by race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8317311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8800" y="6400800"/>
            <a:ext cx="2971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McQueen et al.,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58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Interbreeding between previously isolated populations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01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on </a:t>
            </a:r>
            <a:r>
              <a:rPr lang="en-US" dirty="0" err="1" smtClean="0"/>
              <a:t>mexico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199"/>
            <a:ext cx="4191000" cy="3522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638800"/>
            <a:ext cx="5715000" cy="10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24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6511" b="65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8288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638800" cy="1981200"/>
          </a:xfrm>
        </p:spPr>
        <p:txBody>
          <a:bodyPr/>
          <a:lstStyle/>
          <a:p>
            <a:r>
              <a:rPr lang="en-US" dirty="0" smtClean="0"/>
              <a:t>An alternative is to try to direction estimate ancestry.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3124200"/>
            <a:ext cx="5181600" cy="23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7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population stratification (pop </a:t>
            </a:r>
            <a:r>
              <a:rPr lang="en-US" dirty="0" err="1" smtClean="0"/>
              <a:t>strat</a:t>
            </a:r>
            <a:r>
              <a:rPr lang="en-US" dirty="0" smtClean="0"/>
              <a:t>)?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900" y="2209800"/>
            <a:ext cx="81915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5029200"/>
            <a:ext cx="3009900" cy="13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2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AH</a:t>
            </a:r>
            <a:endParaRPr lang="en-US" dirty="0"/>
          </a:p>
        </p:txBody>
      </p:sp>
      <p:pic>
        <p:nvPicPr>
          <p:cNvPr id="4" name="Picture 3" descr="w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40532" y="-397532"/>
            <a:ext cx="392933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4953000"/>
            <a:ext cx="3340100" cy="156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2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AH</a:t>
            </a:r>
            <a:endParaRPr lang="en-US" dirty="0"/>
          </a:p>
        </p:txBody>
      </p:sp>
      <p:pic>
        <p:nvPicPr>
          <p:cNvPr id="3" name="Picture 2" descr="b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3500" y="0"/>
            <a:ext cx="3932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AH</a:t>
            </a:r>
            <a:endParaRPr lang="en-US" dirty="0"/>
          </a:p>
        </p:txBody>
      </p:sp>
      <p:pic>
        <p:nvPicPr>
          <p:cNvPr id="3" name="Picture 2" descr="his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3500" y="0"/>
            <a:ext cx="3935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76295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569" y="2438400"/>
            <a:ext cx="9166569" cy="308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749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53625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886200"/>
            <a:ext cx="40100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8863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3429000"/>
            <a:ext cx="37528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495300"/>
            <a:ext cx="84391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95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for social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Race: socially constructed?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5163979"/>
            <a:ext cx="5796455" cy="1722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757362"/>
            <a:ext cx="85439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60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strongly worded reply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" y="1905000"/>
            <a:ext cx="9091612" cy="46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5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exist?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800" y="1397000"/>
            <a:ext cx="6756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70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Clines not classes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524000"/>
            <a:ext cx="8991600" cy="1320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6" y="3200400"/>
            <a:ext cx="8667750" cy="33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23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533400"/>
            <a:ext cx="8915400" cy="519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2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79" y="2286000"/>
            <a:ext cx="8805862" cy="28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89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514600"/>
            <a:ext cx="8972550" cy="26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21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Focus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your literature search yesterday and the data you noted, please </a:t>
            </a:r>
            <a:r>
              <a:rPr lang="en-US" dirty="0"/>
              <a:t>s</a:t>
            </a:r>
            <a:r>
              <a:rPr lang="en-US" dirty="0" smtClean="0"/>
              <a:t>tart to outline a specific research question. </a:t>
            </a:r>
            <a:endParaRPr lang="en-US" dirty="0" smtClean="0"/>
          </a:p>
          <a:p>
            <a:pPr lvl="1"/>
            <a:r>
              <a:rPr lang="en-US" dirty="0" smtClean="0"/>
              <a:t>Rough </a:t>
            </a:r>
            <a:r>
              <a:rPr lang="en-US" dirty="0" smtClean="0"/>
              <a:t>is very ok at this point!</a:t>
            </a:r>
          </a:p>
          <a:p>
            <a:r>
              <a:rPr lang="en-US" dirty="0" smtClean="0"/>
              <a:t>Do a second literature search focusing in on the particular topic you are curious about. </a:t>
            </a:r>
          </a:p>
          <a:p>
            <a:pPr lvl="1"/>
            <a:r>
              <a:rPr lang="en-US" dirty="0" smtClean="0"/>
              <a:t>Please note any commonly occurring names in the literature!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9000" y="694"/>
            <a:ext cx="52781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28600"/>
            <a:ext cx="3873500" cy="18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5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3000"/>
            <a:ext cx="8582025" cy="5541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43200"/>
            <a:ext cx="4419600" cy="1522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3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come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Selection: Change in allele frequency due to survival and reproductive advantages associated with a phenotype.</a:t>
            </a:r>
          </a:p>
          <a:p>
            <a:r>
              <a:rPr lang="en-US" dirty="0" smtClean="0"/>
              <a:t>Drift: Change in allele frequency due to random sampling.</a:t>
            </a:r>
          </a:p>
          <a:p>
            <a:endParaRPr lang="en-US" dirty="0"/>
          </a:p>
          <a:p>
            <a:r>
              <a:rPr lang="en-US" dirty="0" smtClean="0"/>
              <a:t>Hard to distinguish between the two.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91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Technically relevant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Linkage</a:t>
            </a:r>
          </a:p>
          <a:p>
            <a:r>
              <a:rPr lang="en-US" dirty="0" err="1" smtClean="0"/>
              <a:t>Haplotype</a:t>
            </a:r>
            <a:endParaRPr lang="en-US" dirty="0" smtClean="0"/>
          </a:p>
          <a:p>
            <a:r>
              <a:rPr lang="en-US" dirty="0" smtClean="0"/>
              <a:t>Tag SNPs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72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map</a:t>
            </a:r>
            <a:endParaRPr lang="en-US" dirty="0"/>
          </a:p>
        </p:txBody>
      </p:sp>
      <p:pic>
        <p:nvPicPr>
          <p:cNvPr id="4" name="Picture 3" descr="link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219200"/>
            <a:ext cx="7416800" cy="417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5486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Tag SNPs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Linkage patterns vary across population.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Tag SNP in one group may not tag same gene in different population.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5245</TotalTime>
  <Words>340</Words>
  <Application>Microsoft Office PowerPoint</Application>
  <PresentationFormat>On-screen Show (4:3)</PresentationFormat>
  <Paragraphs>59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Population Stratification  2016 Summer Workshop CEDUA El Colegio de Mexico, A. C.</vt:lpstr>
      <vt:lpstr>Today’s Goals</vt:lpstr>
      <vt:lpstr>What is population stratification (pop strat)?</vt:lpstr>
      <vt:lpstr>Why does it exist?</vt:lpstr>
      <vt:lpstr>PowerPoint Presentation</vt:lpstr>
      <vt:lpstr>PowerPoint Presentation</vt:lpstr>
      <vt:lpstr>How does it come about</vt:lpstr>
      <vt:lpstr>Technically relevant details</vt:lpstr>
      <vt:lpstr>Linkage map</vt:lpstr>
      <vt:lpstr>Why do we see this? </vt:lpstr>
      <vt:lpstr>Haplotypes</vt:lpstr>
      <vt:lpstr>Tag SNPs</vt:lpstr>
      <vt:lpstr>Tag SNPs</vt:lpstr>
      <vt:lpstr>Tag SNPs and populations</vt:lpstr>
      <vt:lpstr>Emphasizing the problem of getting things wrong</vt:lpstr>
      <vt:lpstr>Chopsticks gene</vt:lpstr>
      <vt:lpstr>Classic example</vt:lpstr>
      <vt:lpstr>But association not present in homogenous sample (table 4) and is collinear with ancestral heritage. </vt:lpstr>
      <vt:lpstr>With genome-wide data, problem appears in minor allele frequencies </vt:lpstr>
      <vt:lpstr>PowerPoint Presentation</vt:lpstr>
      <vt:lpstr>What to do about it</vt:lpstr>
      <vt:lpstr>PCs</vt:lpstr>
      <vt:lpstr>PowerPoint Presentation</vt:lpstr>
      <vt:lpstr>PowerPoint Presentation</vt:lpstr>
      <vt:lpstr>Principal Components by race</vt:lpstr>
      <vt:lpstr>Admixture</vt:lpstr>
      <vt:lpstr>Paper on mexico</vt:lpstr>
      <vt:lpstr>PCs</vt:lpstr>
      <vt:lpstr>admixture</vt:lpstr>
      <vt:lpstr>Examples from AH</vt:lpstr>
      <vt:lpstr>Examples from AH</vt:lpstr>
      <vt:lpstr>Examples from AH</vt:lpstr>
      <vt:lpstr>PowerPoint Presentation</vt:lpstr>
      <vt:lpstr>PowerPoint Presentation</vt:lpstr>
      <vt:lpstr>PowerPoint Presentation</vt:lpstr>
      <vt:lpstr>AIMs</vt:lpstr>
      <vt:lpstr>Implications for social science</vt:lpstr>
      <vt:lpstr>PowerPoint Presentation</vt:lpstr>
      <vt:lpstr>A strongly worded reply</vt:lpstr>
      <vt:lpstr>Clines not classes</vt:lpstr>
      <vt:lpstr>PowerPoint Presentation</vt:lpstr>
      <vt:lpstr>PowerPoint Presentation</vt:lpstr>
      <vt:lpstr>PowerPoint Presentation</vt:lpstr>
      <vt:lpstr>Research Focus #2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ben</cp:lastModifiedBy>
  <cp:revision>296</cp:revision>
  <dcterms:created xsi:type="dcterms:W3CDTF">2006-08-16T00:00:00Z</dcterms:created>
  <dcterms:modified xsi:type="dcterms:W3CDTF">2016-06-12T16:56:40Z</dcterms:modified>
</cp:coreProperties>
</file>